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r13WY2CPyM21KVlQNI7RIQjie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Oswald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Oswa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ccf9991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ccf9991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ccf99910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ccf99910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ccf99910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ccf99910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ccf99910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6ccf99910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ccf99910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ccf99910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ccf99910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ccf99910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ccf99910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6ccf99910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ccf99910a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6ccf99910a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ccf99910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6ccf99910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ccf99910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ccf99910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4e853722c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64e853722c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5c7f739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5c7f739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fa8977a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ffa8977a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ccf99910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ccf99910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ccf99910a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ccf99910a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ccf9991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ccf999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4e853722c_0_9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164e853722c_0_9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164e853722c_0_915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164e853722c_0_915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164e853722c_0_915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g164e853722c_0_9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164e853722c_0_91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164e853722c_0_91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164e853722c_0_915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g164e853722c_0_91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64e853722c_0_91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164e853722c_0_91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164e853722c_0_915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g164e853722c_0_9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164e853722c_0_9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164e853722c_0_9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164e853722c_0_915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g164e853722c_0_9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64e853722c_0_9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64e853722c_0_9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164e853722c_0_915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g164e853722c_0_9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64e853722c_0_9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64e853722c_0_9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164e853722c_0_9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g164e853722c_0_9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164e853722c_0_9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4e853722c_0_101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164e853722c_0_1015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g164e853722c_0_10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164e853722c_0_10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164e853722c_0_10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164e853722c_0_10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g164e853722c_0_10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64e853722c_0_10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64e853722c_0_10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164e853722c_0_101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164e853722c_0_101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g164e853722c_0_10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e853722c_0_10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4e853722c_0_10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g164e853722c_0_1030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64e853722c_0_1030"/>
          <p:cNvSpPr txBox="1"/>
          <p:nvPr>
            <p:ph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g164e853722c_0_1030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64e853722c_0_1030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164e853722c_0_1030"/>
          <p:cNvSpPr txBox="1"/>
          <p:nvPr>
            <p:ph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1" name="Google Shape;131;g164e853722c_0_1030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64e853722c_0_1030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64e853722c_0_1030"/>
          <p:cNvSpPr txBox="1"/>
          <p:nvPr>
            <p:ph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g164e853722c_0_1030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" name="Google Shape;135;g164e853722c_0_103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6" name="Google Shape;136;g164e853722c_0_10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64e853722c_0_10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64e853722c_0_10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164e853722c_0_10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164e853722c_0_10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g164e853722c_0_103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42" name="Google Shape;142;g164e853722c_0_10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164e853722c_0_10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164e853722c_0_10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164e853722c_0_10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164e853722c_0_10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g164e853722c_0_10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4e853722c_0_1054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g164e853722c_0_1054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g164e853722c_0_1054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g164e853722c_0_1054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g164e853722c_0_105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4" name="Google Shape;154;g164e853722c_0_1054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55" name="Google Shape;155;g164e853722c_0_10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164e853722c_0_10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164e853722c_0_10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64e853722c_0_10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164e853722c_0_10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g164e853722c_0_1054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161" name="Google Shape;161;g164e853722c_0_10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164e853722c_0_10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64e853722c_0_10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64e853722c_0_10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64e853722c_0_10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g164e853722c_0_1054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167" name="Google Shape;167;g164e853722c_0_10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64e853722c_0_10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64e853722c_0_10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64e853722c_0_10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64e853722c_0_10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5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64e853722c_0_10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g164e853722c_0_10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64e853722c_0_94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164e853722c_0_94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g164e853722c_0_9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164e853722c_0_9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164e853722c_0_9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164e853722c_0_9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g164e853722c_0_9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164e853722c_0_9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164e853722c_0_9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164e853722c_0_9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164e853722c_0_9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64e853722c_0_95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164e853722c_0_95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64e853722c_0_95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64e853722c_0_9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g164e853722c_0_95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164e853722c_0_9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4e853722c_0_96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64e853722c_0_96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64e853722c_0_96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64e853722c_0_9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g164e853722c_0_96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g164e853722c_0_9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g164e853722c_0_96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4e853722c_0_97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64e853722c_0_97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64e853722c_0_97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64e853722c_0_97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g164e853722c_0_97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4e853722c_0_97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64e853722c_0_97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64e853722c_0_97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64e853722c_0_97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g164e853722c_0_97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g164e853722c_0_9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4e853722c_0_983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64e853722c_0_983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164e853722c_0_983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g164e853722c_0_983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64e853722c_0_983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164e853722c_0_9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164e853722c_0_98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164e853722c_0_983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g164e853722c_0_98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64e853722c_0_98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64e853722c_0_98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164e853722c_0_983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g164e853722c_0_98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164e853722c_0_98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64e853722c_0_98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164e853722c_0_98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g164e853722c_0_98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4e853722c_0_100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64e853722c_0_100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64e853722c_0_100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64e853722c_0_100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g164e853722c_0_100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164e853722c_0_10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164e853722c_0_100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4e853722c_0_100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64e853722c_0_100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64e853722c_0_100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64e853722c_0_100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164e853722c_0_100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64e853722c_0_9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164e853722c_0_91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164e853722c_0_9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5224025" y="2701675"/>
            <a:ext cx="34059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/>
              <a:t>Sprint  2 </a:t>
            </a:r>
            <a:endParaRPr b="1" sz="1900"/>
          </a:p>
        </p:txBody>
      </p:sp>
      <p:sp>
        <p:nvSpPr>
          <p:cNvPr id="179" name="Google Shape;179;p1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-205100" y="1254875"/>
            <a:ext cx="9454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" sz="3800">
                <a:solidFill>
                  <a:srgbClr val="13367C"/>
                </a:solidFill>
                <a:latin typeface="Nunito"/>
                <a:ea typeface="Nunito"/>
                <a:cs typeface="Nunito"/>
                <a:sym typeface="Nunito"/>
              </a:rPr>
              <a:t>REMOTE BACKUP UTILITY</a:t>
            </a:r>
            <a:endParaRPr b="1" sz="3800">
              <a:solidFill>
                <a:srgbClr val="13367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" sz="3800">
                <a:solidFill>
                  <a:srgbClr val="13367C"/>
                </a:solidFill>
                <a:latin typeface="Nunito"/>
                <a:ea typeface="Nunito"/>
                <a:cs typeface="Nunito"/>
                <a:sym typeface="Nunito"/>
              </a:rPr>
              <a:t> PROJECT</a:t>
            </a:r>
            <a:endParaRPr>
              <a:solidFill>
                <a:srgbClr val="1336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 txBox="1"/>
          <p:nvPr/>
        </p:nvSpPr>
        <p:spPr>
          <a:xfrm>
            <a:off x="5592275" y="3290925"/>
            <a:ext cx="3336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-Presentation by 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Group 4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Mentor: Shankar Sir 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ccf99910a_2_0"/>
          <p:cNvSpPr txBox="1"/>
          <p:nvPr>
            <p:ph type="title"/>
          </p:nvPr>
        </p:nvSpPr>
        <p:spPr>
          <a:xfrm>
            <a:off x="819150" y="157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790">
                <a:solidFill>
                  <a:srgbClr val="003284"/>
                </a:solidFill>
              </a:rPr>
              <a:t>BRIEF DESCRIPTION OF CODE FOR FULL-BACKUP(DIRECTORIES) </a:t>
            </a:r>
            <a:endParaRPr b="1" sz="17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254" name="Google Shape;254;g16ccf99910a_2_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g16ccf99910a_2_0"/>
          <p:cNvPicPr preferRelativeResize="0"/>
          <p:nvPr/>
        </p:nvPicPr>
        <p:blipFill rotWithShape="1">
          <a:blip r:embed="rId3">
            <a:alphaModFix/>
          </a:blip>
          <a:srcRect b="7657" l="2152" r="51566" t="10536"/>
          <a:stretch/>
        </p:blipFill>
        <p:spPr>
          <a:xfrm>
            <a:off x="682925" y="946950"/>
            <a:ext cx="3339699" cy="37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6ccf99910a_2_0"/>
          <p:cNvPicPr preferRelativeResize="0"/>
          <p:nvPr/>
        </p:nvPicPr>
        <p:blipFill rotWithShape="1">
          <a:blip r:embed="rId3">
            <a:alphaModFix/>
          </a:blip>
          <a:srcRect b="20401" l="51763" r="10275" t="11138"/>
          <a:stretch/>
        </p:blipFill>
        <p:spPr>
          <a:xfrm>
            <a:off x="4919875" y="675713"/>
            <a:ext cx="3273151" cy="3792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6ccf99910a_2_0"/>
          <p:cNvSpPr txBox="1"/>
          <p:nvPr/>
        </p:nvSpPr>
        <p:spPr>
          <a:xfrm>
            <a:off x="1684738" y="4592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258" name="Google Shape;258;g16ccf99910a_2_0"/>
          <p:cNvSpPr txBox="1"/>
          <p:nvPr/>
        </p:nvSpPr>
        <p:spPr>
          <a:xfrm>
            <a:off x="6407675" y="4387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259" name="Google Shape;259;g16ccf99910a_2_0"/>
          <p:cNvSpPr txBox="1"/>
          <p:nvPr/>
        </p:nvSpPr>
        <p:spPr>
          <a:xfrm>
            <a:off x="682925" y="467600"/>
            <a:ext cx="351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[-fd] dir1 dir2 dir3 </a:t>
            </a:r>
            <a:endParaRPr sz="1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ccf99910a_2_30"/>
          <p:cNvSpPr txBox="1"/>
          <p:nvPr>
            <p:ph type="title"/>
          </p:nvPr>
        </p:nvSpPr>
        <p:spPr>
          <a:xfrm>
            <a:off x="885025" y="34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590">
                <a:solidFill>
                  <a:srgbClr val="003284"/>
                </a:solidFill>
              </a:rPr>
              <a:t>BRIEF DESCRIPTION OF CODE FOR INCREMENTAL-BACKUP(FILES) </a:t>
            </a:r>
            <a:endParaRPr b="1" sz="15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65" name="Google Shape;265;g16ccf99910a_2_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g16ccf99910a_2_30"/>
          <p:cNvPicPr preferRelativeResize="0"/>
          <p:nvPr/>
        </p:nvPicPr>
        <p:blipFill rotWithShape="1">
          <a:blip r:embed="rId3">
            <a:alphaModFix/>
          </a:blip>
          <a:srcRect b="5825" l="0" r="52963" t="15340"/>
          <a:stretch/>
        </p:blipFill>
        <p:spPr>
          <a:xfrm>
            <a:off x="436800" y="1025375"/>
            <a:ext cx="3935374" cy="37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6ccf99910a_2_30"/>
          <p:cNvPicPr preferRelativeResize="0"/>
          <p:nvPr/>
        </p:nvPicPr>
        <p:blipFill rotWithShape="1">
          <a:blip r:embed="rId3">
            <a:alphaModFix/>
          </a:blip>
          <a:srcRect b="38364" l="52887" r="4453" t="18904"/>
          <a:stretch/>
        </p:blipFill>
        <p:spPr>
          <a:xfrm>
            <a:off x="4486525" y="1302275"/>
            <a:ext cx="4313125" cy="24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6ccf99910a_2_30"/>
          <p:cNvSpPr txBox="1"/>
          <p:nvPr/>
        </p:nvSpPr>
        <p:spPr>
          <a:xfrm>
            <a:off x="1769575" y="4589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269" name="Google Shape;269;g16ccf99910a_2_30"/>
          <p:cNvSpPr txBox="1"/>
          <p:nvPr/>
        </p:nvSpPr>
        <p:spPr>
          <a:xfrm>
            <a:off x="6143988" y="3731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270" name="Google Shape;270;g16ccf99910a_2_30"/>
          <p:cNvSpPr txBox="1"/>
          <p:nvPr/>
        </p:nvSpPr>
        <p:spPr>
          <a:xfrm>
            <a:off x="671400" y="563375"/>
            <a:ext cx="43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./client.c [-if]  file1 file2 files… 3…..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ccf99910a_2_6"/>
          <p:cNvSpPr txBox="1"/>
          <p:nvPr>
            <p:ph type="title"/>
          </p:nvPr>
        </p:nvSpPr>
        <p:spPr>
          <a:xfrm>
            <a:off x="400950" y="242475"/>
            <a:ext cx="8342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690">
                <a:solidFill>
                  <a:srgbClr val="003284"/>
                </a:solidFill>
              </a:rPr>
              <a:t>BRIEF DESCRIPTION OF CODE FOR INCREMENTAL-BACKUP(DIRECTORIES) </a:t>
            </a:r>
            <a:endParaRPr b="1" sz="16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276" name="Google Shape;276;g16ccf99910a_2_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g16ccf99910a_2_6"/>
          <p:cNvPicPr preferRelativeResize="0"/>
          <p:nvPr/>
        </p:nvPicPr>
        <p:blipFill rotWithShape="1">
          <a:blip r:embed="rId3">
            <a:alphaModFix/>
          </a:blip>
          <a:srcRect b="7204" l="533" r="51440" t="6825"/>
          <a:stretch/>
        </p:blipFill>
        <p:spPr>
          <a:xfrm>
            <a:off x="400950" y="853750"/>
            <a:ext cx="3924651" cy="39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6ccf99910a_2_6"/>
          <p:cNvPicPr preferRelativeResize="0"/>
          <p:nvPr/>
        </p:nvPicPr>
        <p:blipFill rotWithShape="1">
          <a:blip r:embed="rId3">
            <a:alphaModFix/>
          </a:blip>
          <a:srcRect b="26603" l="53412" r="9718" t="4115"/>
          <a:stretch/>
        </p:blipFill>
        <p:spPr>
          <a:xfrm>
            <a:off x="4785350" y="853750"/>
            <a:ext cx="3371349" cy="35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6ccf99910a_2_6"/>
          <p:cNvSpPr txBox="1"/>
          <p:nvPr/>
        </p:nvSpPr>
        <p:spPr>
          <a:xfrm>
            <a:off x="178535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280" name="Google Shape;280;g16ccf99910a_2_6"/>
          <p:cNvSpPr txBox="1"/>
          <p:nvPr/>
        </p:nvSpPr>
        <p:spPr>
          <a:xfrm>
            <a:off x="6001388" y="4353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281" name="Google Shape;281;g16ccf99910a_2_6"/>
          <p:cNvSpPr txBox="1"/>
          <p:nvPr/>
        </p:nvSpPr>
        <p:spPr>
          <a:xfrm>
            <a:off x="863275" y="458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[-id] dir1 dir2  dir3..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ccf99910a_2_12"/>
          <p:cNvSpPr txBox="1"/>
          <p:nvPr>
            <p:ph type="title"/>
          </p:nvPr>
        </p:nvSpPr>
        <p:spPr>
          <a:xfrm>
            <a:off x="819150" y="511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790">
                <a:solidFill>
                  <a:srgbClr val="003284"/>
                </a:solidFill>
              </a:rPr>
              <a:t>BRIEF DESCRIPTION OF CODE FOR VERSIONED-BACKUP(FILES) </a:t>
            </a:r>
            <a:endParaRPr b="1" sz="17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287" name="Google Shape;287;g16ccf99910a_2_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g16ccf99910a_2_12"/>
          <p:cNvPicPr preferRelativeResize="0"/>
          <p:nvPr/>
        </p:nvPicPr>
        <p:blipFill rotWithShape="1">
          <a:blip r:embed="rId3">
            <a:alphaModFix/>
          </a:blip>
          <a:srcRect b="19985" l="2313" r="55394" t="31763"/>
          <a:stretch/>
        </p:blipFill>
        <p:spPr>
          <a:xfrm>
            <a:off x="380350" y="1508505"/>
            <a:ext cx="4251774" cy="27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6ccf99910a_2_12"/>
          <p:cNvPicPr preferRelativeResize="0"/>
          <p:nvPr/>
        </p:nvPicPr>
        <p:blipFill rotWithShape="1">
          <a:blip r:embed="rId3">
            <a:alphaModFix/>
          </a:blip>
          <a:srcRect b="31267" l="52499" r="10658" t="39024"/>
          <a:stretch/>
        </p:blipFill>
        <p:spPr>
          <a:xfrm>
            <a:off x="4849600" y="1612213"/>
            <a:ext cx="3872750" cy="19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6ccf99910a_2_12"/>
          <p:cNvSpPr txBox="1"/>
          <p:nvPr/>
        </p:nvSpPr>
        <p:spPr>
          <a:xfrm>
            <a:off x="1736300" y="4277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291" name="Google Shape;291;g16ccf99910a_2_12"/>
          <p:cNvSpPr txBox="1"/>
          <p:nvPr/>
        </p:nvSpPr>
        <p:spPr>
          <a:xfrm>
            <a:off x="6367075" y="3531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292" name="Google Shape;292;g16ccf99910a_2_12"/>
          <p:cNvSpPr txBox="1"/>
          <p:nvPr/>
        </p:nvSpPr>
        <p:spPr>
          <a:xfrm>
            <a:off x="731350" y="873325"/>
            <a:ext cx="339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[-vf] dir file1 file2 file3….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ccf99910a_2_18"/>
          <p:cNvSpPr txBox="1"/>
          <p:nvPr>
            <p:ph type="title"/>
          </p:nvPr>
        </p:nvSpPr>
        <p:spPr>
          <a:xfrm>
            <a:off x="767275" y="287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590">
                <a:solidFill>
                  <a:srgbClr val="003284"/>
                </a:solidFill>
              </a:rPr>
              <a:t>BRIEF DESCRIPTION OF CODE FOR VERSIONED-BACKUP(DIRECTORIES) </a:t>
            </a:r>
            <a:endParaRPr b="1" sz="15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98" name="Google Shape;298;g16ccf99910a_2_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g16ccf99910a_2_18"/>
          <p:cNvPicPr preferRelativeResize="0"/>
          <p:nvPr/>
        </p:nvPicPr>
        <p:blipFill rotWithShape="1">
          <a:blip r:embed="rId3">
            <a:alphaModFix/>
          </a:blip>
          <a:srcRect b="4380" l="49402" r="0" t="2604"/>
          <a:stretch/>
        </p:blipFill>
        <p:spPr>
          <a:xfrm>
            <a:off x="4969750" y="712650"/>
            <a:ext cx="3597624" cy="37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6ccf99910a_2_18"/>
          <p:cNvPicPr preferRelativeResize="0"/>
          <p:nvPr/>
        </p:nvPicPr>
        <p:blipFill rotWithShape="1">
          <a:blip r:embed="rId3">
            <a:alphaModFix/>
          </a:blip>
          <a:srcRect b="6645" l="0" r="53122" t="3183"/>
          <a:stretch/>
        </p:blipFill>
        <p:spPr>
          <a:xfrm>
            <a:off x="523225" y="866138"/>
            <a:ext cx="3597624" cy="3890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6ccf99910a_2_18"/>
          <p:cNvSpPr txBox="1"/>
          <p:nvPr/>
        </p:nvSpPr>
        <p:spPr>
          <a:xfrm>
            <a:off x="1605700" y="4603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02" name="Google Shape;302;g16ccf99910a_2_18"/>
          <p:cNvSpPr txBox="1"/>
          <p:nvPr/>
        </p:nvSpPr>
        <p:spPr>
          <a:xfrm>
            <a:off x="6283725" y="4344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303" name="Google Shape;303;g16ccf99910a_2_18"/>
          <p:cNvSpPr txBox="1"/>
          <p:nvPr/>
        </p:nvSpPr>
        <p:spPr>
          <a:xfrm>
            <a:off x="822025" y="502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[-vd] dir1 dir2 dir3…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ccf99910a_2_36"/>
          <p:cNvSpPr txBox="1"/>
          <p:nvPr>
            <p:ph type="title"/>
          </p:nvPr>
        </p:nvSpPr>
        <p:spPr>
          <a:xfrm>
            <a:off x="561900" y="363075"/>
            <a:ext cx="77628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8"/>
              <a:buFont typeface="Arial"/>
              <a:buNone/>
            </a:pPr>
            <a:r>
              <a:rPr b="1" lang="en" sz="1711">
                <a:solidFill>
                  <a:srgbClr val="003284"/>
                </a:solidFill>
              </a:rPr>
              <a:t>BRIEF DESCRIPTION OF CODE FOR SCHEDULED-BACKUP(FILES) </a:t>
            </a:r>
            <a:endParaRPr b="1" sz="1711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2440"/>
          </a:p>
        </p:txBody>
      </p:sp>
      <p:sp>
        <p:nvSpPr>
          <p:cNvPr id="309" name="Google Shape;309;g16ccf99910a_2_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g16ccf99910a_2_36"/>
          <p:cNvPicPr preferRelativeResize="0"/>
          <p:nvPr/>
        </p:nvPicPr>
        <p:blipFill rotWithShape="1">
          <a:blip r:embed="rId3">
            <a:alphaModFix/>
          </a:blip>
          <a:srcRect b="56261" l="54889" r="12998" t="15266"/>
          <a:stretch/>
        </p:blipFill>
        <p:spPr>
          <a:xfrm>
            <a:off x="4872375" y="1772150"/>
            <a:ext cx="3518352" cy="17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6ccf99910a_2_36"/>
          <p:cNvPicPr preferRelativeResize="0"/>
          <p:nvPr/>
        </p:nvPicPr>
        <p:blipFill rotWithShape="1">
          <a:blip r:embed="rId3">
            <a:alphaModFix/>
          </a:blip>
          <a:srcRect b="19146" l="0" r="51383" t="17159"/>
          <a:stretch/>
        </p:blipFill>
        <p:spPr>
          <a:xfrm>
            <a:off x="358625" y="1267425"/>
            <a:ext cx="4447723" cy="3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6ccf99910a_2_36"/>
          <p:cNvSpPr txBox="1"/>
          <p:nvPr/>
        </p:nvSpPr>
        <p:spPr>
          <a:xfrm>
            <a:off x="1806350" y="4509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13" name="Google Shape;313;g16ccf99910a_2_36"/>
          <p:cNvSpPr txBox="1"/>
          <p:nvPr/>
        </p:nvSpPr>
        <p:spPr>
          <a:xfrm>
            <a:off x="6292725" y="3526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314" name="Google Shape;314;g16ccf99910a_2_36"/>
          <p:cNvSpPr txBox="1"/>
          <p:nvPr/>
        </p:nvSpPr>
        <p:spPr>
          <a:xfrm>
            <a:off x="779325" y="7577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[-sf] dir ‘mm hh dom mon dow’ file1 file2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ccf99910a_2_24"/>
          <p:cNvSpPr txBox="1"/>
          <p:nvPr>
            <p:ph type="title"/>
          </p:nvPr>
        </p:nvSpPr>
        <p:spPr>
          <a:xfrm>
            <a:off x="527325" y="511900"/>
            <a:ext cx="8307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" sz="1790">
                <a:solidFill>
                  <a:srgbClr val="003284"/>
                </a:solidFill>
              </a:rPr>
              <a:t>BRIEF DESCRIPTION OF CODE FOR SCHEDULED-BACKUP(DIRECTORIES) </a:t>
            </a:r>
            <a:endParaRPr b="1" sz="179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00"/>
          </a:p>
        </p:txBody>
      </p:sp>
      <p:sp>
        <p:nvSpPr>
          <p:cNvPr id="320" name="Google Shape;320;g16ccf99910a_2_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g16ccf99910a_2_24"/>
          <p:cNvPicPr preferRelativeResize="0"/>
          <p:nvPr/>
        </p:nvPicPr>
        <p:blipFill rotWithShape="1">
          <a:blip r:embed="rId3">
            <a:alphaModFix/>
          </a:blip>
          <a:srcRect b="31270" l="0" r="51503" t="8116"/>
          <a:stretch/>
        </p:blipFill>
        <p:spPr>
          <a:xfrm>
            <a:off x="377350" y="1303850"/>
            <a:ext cx="4806373" cy="337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6ccf99910a_2_24"/>
          <p:cNvPicPr preferRelativeResize="0"/>
          <p:nvPr/>
        </p:nvPicPr>
        <p:blipFill rotWithShape="1">
          <a:blip r:embed="rId3">
            <a:alphaModFix/>
          </a:blip>
          <a:srcRect b="48341" l="52497" r="14507" t="10966"/>
          <a:stretch/>
        </p:blipFill>
        <p:spPr>
          <a:xfrm>
            <a:off x="5394175" y="1620825"/>
            <a:ext cx="3380024" cy="23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6ccf99910a_2_24"/>
          <p:cNvSpPr txBox="1"/>
          <p:nvPr/>
        </p:nvSpPr>
        <p:spPr>
          <a:xfrm>
            <a:off x="1689713" y="4543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324" name="Google Shape;324;g16ccf99910a_2_24"/>
          <p:cNvSpPr txBox="1"/>
          <p:nvPr/>
        </p:nvSpPr>
        <p:spPr>
          <a:xfrm>
            <a:off x="6811213" y="4023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325" name="Google Shape;325;g16ccf99910a_2_24"/>
          <p:cNvSpPr txBox="1"/>
          <p:nvPr/>
        </p:nvSpPr>
        <p:spPr>
          <a:xfrm>
            <a:off x="377350" y="842150"/>
            <a:ext cx="501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[-sf] dir ‘mm hh dom mon dow’ file1 file2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6ccf99910a_5_17"/>
          <p:cNvSpPr txBox="1"/>
          <p:nvPr>
            <p:ph type="title"/>
          </p:nvPr>
        </p:nvSpPr>
        <p:spPr>
          <a:xfrm>
            <a:off x="819150" y="295450"/>
            <a:ext cx="7505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284"/>
                </a:solidFill>
              </a:rPr>
              <a:t>GProf for Client</a:t>
            </a:r>
            <a:endParaRPr b="1">
              <a:solidFill>
                <a:srgbClr val="003284"/>
              </a:solidFill>
            </a:endParaRPr>
          </a:p>
        </p:txBody>
      </p:sp>
      <p:sp>
        <p:nvSpPr>
          <p:cNvPr id="331" name="Google Shape;331;g16ccf99910a_5_17"/>
          <p:cNvSpPr txBox="1"/>
          <p:nvPr>
            <p:ph idx="1" type="body"/>
          </p:nvPr>
        </p:nvSpPr>
        <p:spPr>
          <a:xfrm>
            <a:off x="6054650" y="1018750"/>
            <a:ext cx="28848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Commands used: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gcc -pg client.c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gprof a.out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This table describes the call tree of the program and was sorted by the total amount of time spent in the function and its children.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2" name="Google Shape;332;g16ccf99910a_5_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16ccf99910a_5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00" y="911600"/>
            <a:ext cx="4020050" cy="2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6ccf99910a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50" y="3317450"/>
            <a:ext cx="5181900" cy="1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ccf99910a_5_26"/>
          <p:cNvSpPr txBox="1"/>
          <p:nvPr>
            <p:ph type="title"/>
          </p:nvPr>
        </p:nvSpPr>
        <p:spPr>
          <a:xfrm>
            <a:off x="819150" y="295450"/>
            <a:ext cx="75057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284"/>
                </a:solidFill>
              </a:rPr>
              <a:t>GProf for Server</a:t>
            </a:r>
            <a:endParaRPr b="1">
              <a:solidFill>
                <a:srgbClr val="003284"/>
              </a:solidFill>
            </a:endParaRPr>
          </a:p>
        </p:txBody>
      </p:sp>
      <p:sp>
        <p:nvSpPr>
          <p:cNvPr id="340" name="Google Shape;340;g16ccf99910a_5_26"/>
          <p:cNvSpPr txBox="1"/>
          <p:nvPr>
            <p:ph idx="1" type="body"/>
          </p:nvPr>
        </p:nvSpPr>
        <p:spPr>
          <a:xfrm>
            <a:off x="6054650" y="1018750"/>
            <a:ext cx="28848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Commands used: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gcc -pg server.c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gprof a.out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This table describes the call tree of the program and was sorted by the total amount of time spent in the function and its children.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1" name="Google Shape;341;g16ccf99910a_5_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g16ccf99910a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0" y="911600"/>
            <a:ext cx="5181900" cy="2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6ccf99910a_5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50" y="948775"/>
            <a:ext cx="5181901" cy="22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6ccf99910a_5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750" y="3359775"/>
            <a:ext cx="5181900" cy="1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6ccf99910a_5_5"/>
          <p:cNvSpPr txBox="1"/>
          <p:nvPr>
            <p:ph type="title"/>
          </p:nvPr>
        </p:nvSpPr>
        <p:spPr>
          <a:xfrm>
            <a:off x="819150" y="160175"/>
            <a:ext cx="3561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284"/>
                </a:solidFill>
              </a:rPr>
              <a:t>Integration Testing</a:t>
            </a:r>
            <a:endParaRPr b="1">
              <a:solidFill>
                <a:srgbClr val="003284"/>
              </a:solidFill>
            </a:endParaRPr>
          </a:p>
        </p:txBody>
      </p:sp>
      <p:sp>
        <p:nvSpPr>
          <p:cNvPr id="350" name="Google Shape;350;g16ccf99910a_5_5"/>
          <p:cNvSpPr txBox="1"/>
          <p:nvPr>
            <p:ph idx="1" type="body"/>
          </p:nvPr>
        </p:nvSpPr>
        <p:spPr>
          <a:xfrm>
            <a:off x="819150" y="642275"/>
            <a:ext cx="7505700" cy="4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the user doesn’t provide any file name</a:t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When the user doesn’t provide the correct file name in the directory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When the user provides the correct file name in the directory</a:t>
            </a:r>
            <a:endParaRPr sz="1400"/>
          </a:p>
        </p:txBody>
      </p:sp>
      <p:sp>
        <p:nvSpPr>
          <p:cNvPr id="351" name="Google Shape;351;g16ccf99910a_5_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g16ccf99910a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096900"/>
            <a:ext cx="5749851" cy="1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6ccf99910a_5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050" y="2523425"/>
            <a:ext cx="5749850" cy="1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6ccf99910a_5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174" y="4012024"/>
            <a:ext cx="2709275" cy="9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6ccf99910a_5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350" y="4012025"/>
            <a:ext cx="2668356" cy="9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>
            <p:ph type="title"/>
          </p:nvPr>
        </p:nvSpPr>
        <p:spPr>
          <a:xfrm>
            <a:off x="720000" y="255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500">
                <a:solidFill>
                  <a:srgbClr val="003284"/>
                </a:solidFill>
              </a:rPr>
              <a:t>CONTENTS</a:t>
            </a:r>
            <a:endParaRPr b="1" sz="3500">
              <a:solidFill>
                <a:srgbClr val="00328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9" name="Google Shape;18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"/>
          <p:cNvPicPr preferRelativeResize="0"/>
          <p:nvPr/>
        </p:nvPicPr>
        <p:blipFill rotWithShape="1">
          <a:blip r:embed="rId3">
            <a:alphaModFix/>
          </a:blip>
          <a:srcRect b="7655" l="8060" r="-8060" t="0"/>
          <a:stretch/>
        </p:blipFill>
        <p:spPr>
          <a:xfrm>
            <a:off x="4855850" y="111900"/>
            <a:ext cx="4552826" cy="4919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 txBox="1"/>
          <p:nvPr/>
        </p:nvSpPr>
        <p:spPr>
          <a:xfrm>
            <a:off x="490900" y="1115900"/>
            <a:ext cx="4878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DFD Diagram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Functions used in the Program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Brief Description of Code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swald"/>
              <a:buAutoNum type="arabicPeriod"/>
            </a:pPr>
            <a:r>
              <a:rPr lang="en" sz="25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Program Output</a:t>
            </a:r>
            <a:endParaRPr sz="25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3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4e853722c_0_1082"/>
          <p:cNvSpPr txBox="1"/>
          <p:nvPr/>
        </p:nvSpPr>
        <p:spPr>
          <a:xfrm>
            <a:off x="3081900" y="2006600"/>
            <a:ext cx="2980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39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64e853722c_0_1082"/>
          <p:cNvSpPr txBox="1"/>
          <p:nvPr/>
        </p:nvSpPr>
        <p:spPr>
          <a:xfrm>
            <a:off x="5583150" y="3114775"/>
            <a:ext cx="192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-Shagir Husain</a:t>
            </a:r>
            <a:b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-Aryan Tiwari</a:t>
            </a:r>
            <a:b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-Prinshu Raj</a:t>
            </a:r>
            <a:b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-Sarthak Srivastava</a:t>
            </a:r>
            <a:b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-Sriram Repaka</a:t>
            </a:r>
            <a:b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-Tushar Gautam</a:t>
            </a:r>
            <a:endParaRPr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"/>
          <p:cNvSpPr txBox="1"/>
          <p:nvPr>
            <p:ph idx="2" type="body"/>
          </p:nvPr>
        </p:nvSpPr>
        <p:spPr>
          <a:xfrm>
            <a:off x="184400" y="2680075"/>
            <a:ext cx="42648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backup client is the source computer or node within a backup process that contains the data to be backed up on a destination storage server.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backup client is generally the end user’s computer or server in a network enabled backup environment</a:t>
            </a:r>
            <a:r>
              <a:rPr lang="en" sz="12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3"/>
          <p:cNvSpPr txBox="1"/>
          <p:nvPr>
            <p:ph idx="4" type="title"/>
          </p:nvPr>
        </p:nvSpPr>
        <p:spPr>
          <a:xfrm>
            <a:off x="391525" y="47097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500">
                <a:solidFill>
                  <a:srgbClr val="13367C"/>
                </a:solidFill>
              </a:rPr>
              <a:t>INTRODUCTION</a:t>
            </a:r>
            <a:endParaRPr b="1" sz="3500">
              <a:solidFill>
                <a:srgbClr val="13367C"/>
              </a:solidFill>
            </a:endParaRPr>
          </a:p>
        </p:txBody>
      </p:sp>
      <p:sp>
        <p:nvSpPr>
          <p:cNvPr id="198" name="Google Shape;19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"/>
          <p:cNvSpPr txBox="1"/>
          <p:nvPr/>
        </p:nvSpPr>
        <p:spPr>
          <a:xfrm>
            <a:off x="184400" y="1515338"/>
            <a:ext cx="402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48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Performing system backup is crucial when it comes to managing important files on a regular basis.</a:t>
            </a:r>
            <a:endParaRPr sz="1500"/>
          </a:p>
        </p:txBody>
      </p:sp>
      <p:pic>
        <p:nvPicPr>
          <p:cNvPr id="200" name="Google Shape;2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500" y="1515350"/>
            <a:ext cx="4029001" cy="26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5c7f739b6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g165c7f739b6_2_0"/>
          <p:cNvSpPr txBox="1"/>
          <p:nvPr/>
        </p:nvSpPr>
        <p:spPr>
          <a:xfrm>
            <a:off x="414400" y="318413"/>
            <a:ext cx="3798300" cy="58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3284"/>
                </a:solidFill>
                <a:highlight>
                  <a:srgbClr val="FFFFFF"/>
                </a:highlight>
              </a:rPr>
              <a:t>Concept</a:t>
            </a:r>
            <a:r>
              <a:rPr b="1" lang="en" sz="2700">
                <a:solidFill>
                  <a:srgbClr val="003284"/>
                </a:solidFill>
                <a:highlight>
                  <a:srgbClr val="FFFFFF"/>
                </a:highlight>
              </a:rPr>
              <a:t> used :</a:t>
            </a:r>
            <a:endParaRPr b="1" sz="2700">
              <a:solidFill>
                <a:srgbClr val="00328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3284"/>
                </a:solidFill>
                <a:highlight>
                  <a:srgbClr val="FFFFFF"/>
                </a:highlight>
              </a:rPr>
              <a:t>Socket programming</a:t>
            </a:r>
            <a:endParaRPr b="1" sz="2700">
              <a:solidFill>
                <a:srgbClr val="00328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</a:rPr>
              <a:t>Socket programming is a way of connecting two nodes on a network to communicate with each other. </a:t>
            </a:r>
            <a:endParaRPr sz="15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</a:rPr>
              <a:t>One socket(node) listens on a particular port at an IP, while the other socket reaches out to the other to form a connection. </a:t>
            </a:r>
            <a:endParaRPr sz="15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</a:rPr>
              <a:t>The server forms the listener socket while the client reaches out to the server.</a:t>
            </a:r>
            <a:endParaRPr sz="15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65c7f739b6_2_0"/>
          <p:cNvPicPr preferRelativeResize="0"/>
          <p:nvPr/>
        </p:nvPicPr>
        <p:blipFill rotWithShape="1">
          <a:blip r:embed="rId3">
            <a:alphaModFix/>
          </a:blip>
          <a:srcRect b="5958" l="3166" r="4786" t="4298"/>
          <a:stretch/>
        </p:blipFill>
        <p:spPr>
          <a:xfrm>
            <a:off x="5051450" y="318425"/>
            <a:ext cx="3014750" cy="43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type="title"/>
          </p:nvPr>
        </p:nvSpPr>
        <p:spPr>
          <a:xfrm>
            <a:off x="720000" y="253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500">
                <a:solidFill>
                  <a:srgbClr val="003284"/>
                </a:solidFill>
              </a:rPr>
              <a:t>DATA FLOW DIAGRAM (Level 0)</a:t>
            </a:r>
            <a:endParaRPr b="1" sz="3500">
              <a:solidFill>
                <a:srgbClr val="003284"/>
              </a:solidFill>
            </a:endParaRPr>
          </a:p>
        </p:txBody>
      </p:sp>
      <p:sp>
        <p:nvSpPr>
          <p:cNvPr id="213" name="Google Shape;21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4" name="Google Shape;2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3" y="1254102"/>
            <a:ext cx="8241075" cy="2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fa8977a5d_0_1"/>
          <p:cNvSpPr txBox="1"/>
          <p:nvPr>
            <p:ph type="title"/>
          </p:nvPr>
        </p:nvSpPr>
        <p:spPr>
          <a:xfrm>
            <a:off x="1053675" y="202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3500">
                <a:solidFill>
                  <a:srgbClr val="003284"/>
                </a:solidFill>
              </a:rPr>
              <a:t>DATA FLOW DIAGRAM (Level 1)</a:t>
            </a:r>
            <a:endParaRPr b="1">
              <a:solidFill>
                <a:srgbClr val="003284"/>
              </a:solidFill>
            </a:endParaRPr>
          </a:p>
        </p:txBody>
      </p:sp>
      <p:sp>
        <p:nvSpPr>
          <p:cNvPr id="220" name="Google Shape;220;gffa8977a5d_0_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1" name="Google Shape;221;gffa8977a5d_0_1"/>
          <p:cNvPicPr preferRelativeResize="0"/>
          <p:nvPr/>
        </p:nvPicPr>
        <p:blipFill rotWithShape="1">
          <a:blip r:embed="rId3">
            <a:alphaModFix/>
          </a:blip>
          <a:srcRect b="10339" l="7109" r="4574" t="6138"/>
          <a:stretch/>
        </p:blipFill>
        <p:spPr>
          <a:xfrm>
            <a:off x="2535313" y="978100"/>
            <a:ext cx="4073376" cy="37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ccf99910a_7_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g16ccf99910a_7_0"/>
          <p:cNvSpPr txBox="1"/>
          <p:nvPr/>
        </p:nvSpPr>
        <p:spPr>
          <a:xfrm>
            <a:off x="4897175" y="1261701"/>
            <a:ext cx="36933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send_file() function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send file function takes 2 parameters the filename and the socketID.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file exists it opens the file in read mode and reads the contents of the file.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with help of send() function, it sends the contents of the file to the server using the specified socketID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6ccf99910a_7_0"/>
          <p:cNvSpPr txBox="1"/>
          <p:nvPr/>
        </p:nvSpPr>
        <p:spPr>
          <a:xfrm>
            <a:off x="458575" y="458575"/>
            <a:ext cx="81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lang="en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" sz="2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SEND FILE FUNCTION</a:t>
            </a:r>
            <a:endParaRPr b="1" sz="2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16ccf99910a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50" y="1261700"/>
            <a:ext cx="4003250" cy="35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ccf99910a_7_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g16ccf99910a_7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1352788"/>
            <a:ext cx="45610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6ccf99910a_7_15"/>
          <p:cNvSpPr txBox="1"/>
          <p:nvPr/>
        </p:nvSpPr>
        <p:spPr>
          <a:xfrm>
            <a:off x="5056750" y="1347438"/>
            <a:ext cx="36933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write_file() function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write file function takes 2 parameters the filename and the socketID.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opens the file in write mode and writes the contents of the received data with the help of recv() specified socketID.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6ccf99910a_7_15"/>
          <p:cNvSpPr txBox="1"/>
          <p:nvPr/>
        </p:nvSpPr>
        <p:spPr>
          <a:xfrm>
            <a:off x="458575" y="458575"/>
            <a:ext cx="81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lang="en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" sz="2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WRITE FILE FUNCTION</a:t>
            </a:r>
            <a:endParaRPr b="1" sz="2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ccf99910a_0_0"/>
          <p:cNvSpPr txBox="1"/>
          <p:nvPr>
            <p:ph type="title"/>
          </p:nvPr>
        </p:nvSpPr>
        <p:spPr>
          <a:xfrm>
            <a:off x="732725" y="209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Arial"/>
              <a:buNone/>
            </a:pPr>
            <a:r>
              <a:rPr b="1" lang="en" sz="2100">
                <a:solidFill>
                  <a:srgbClr val="003284"/>
                </a:solidFill>
              </a:rPr>
              <a:t>BRIEF DESCRIPTION OF CODE FOR FULL-BACKUP(FILES) </a:t>
            </a:r>
            <a:endParaRPr b="1" sz="2100">
              <a:solidFill>
                <a:srgbClr val="00328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6ccf99910a_0_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g16ccf99910a_0_0"/>
          <p:cNvPicPr preferRelativeResize="0"/>
          <p:nvPr/>
        </p:nvPicPr>
        <p:blipFill rotWithShape="1">
          <a:blip r:embed="rId3">
            <a:alphaModFix/>
          </a:blip>
          <a:srcRect b="33033" l="3449" r="55192" t="21029"/>
          <a:stretch/>
        </p:blipFill>
        <p:spPr>
          <a:xfrm>
            <a:off x="319850" y="1526375"/>
            <a:ext cx="4416517" cy="27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6ccf99910a_0_0"/>
          <p:cNvPicPr preferRelativeResize="0"/>
          <p:nvPr/>
        </p:nvPicPr>
        <p:blipFill rotWithShape="1">
          <a:blip r:embed="rId3">
            <a:alphaModFix/>
          </a:blip>
          <a:srcRect b="38368" l="52055" r="12159" t="31326"/>
          <a:stretch/>
        </p:blipFill>
        <p:spPr>
          <a:xfrm>
            <a:off x="4815025" y="2037538"/>
            <a:ext cx="3950551" cy="18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ccf99910a_0_0"/>
          <p:cNvSpPr txBox="1"/>
          <p:nvPr/>
        </p:nvSpPr>
        <p:spPr>
          <a:xfrm>
            <a:off x="384200" y="1053500"/>
            <a:ext cx="41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./client.c [-ff] dir file1 file2 file 3…..</a:t>
            </a:r>
            <a:endParaRPr sz="1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6ccf99910a_0_0"/>
          <p:cNvSpPr txBox="1"/>
          <p:nvPr/>
        </p:nvSpPr>
        <p:spPr>
          <a:xfrm>
            <a:off x="384200" y="4317925"/>
            <a:ext cx="41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6ccf99910a_0_0"/>
          <p:cNvSpPr txBox="1"/>
          <p:nvPr/>
        </p:nvSpPr>
        <p:spPr>
          <a:xfrm>
            <a:off x="5092275" y="3970025"/>
            <a:ext cx="41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284"/>
                </a:solidFill>
                <a:latin typeface="Calibri"/>
                <a:ea typeface="Calibri"/>
                <a:cs typeface="Calibri"/>
                <a:sym typeface="Calibri"/>
              </a:rPr>
              <a:t>                      server</a:t>
            </a:r>
            <a:endParaRPr sz="1800">
              <a:solidFill>
                <a:srgbClr val="0032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